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7"/>
  </p:notesMasterIdLst>
  <p:sldIdLst>
    <p:sldId id="257" r:id="rId2"/>
    <p:sldId id="258" r:id="rId3"/>
    <p:sldId id="270" r:id="rId4"/>
    <p:sldId id="267" r:id="rId5"/>
    <p:sldId id="268" r:id="rId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3"/>
    <p:restoredTop sz="79155"/>
  </p:normalViewPr>
  <p:slideViewPr>
    <p:cSldViewPr snapToGrid="0" snapToObjects="1">
      <p:cViewPr varScale="1">
        <p:scale>
          <a:sx n="96" d="100"/>
          <a:sy n="96" d="100"/>
        </p:scale>
        <p:origin x="9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A122AD-66F1-C943-A15A-0C1CD4725BE6}" type="datetimeFigureOut">
              <a:rPr lang="en-IT" smtClean="0"/>
              <a:t>27/09/21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AE479-FBA6-B44A-BAD7-716CF9A510F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203749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Buonasera/</a:t>
            </a:r>
            <a:r>
              <a:rPr lang="it-IT" sz="1200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BuonPomeriggio</a:t>
            </a: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it-IT" sz="1200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BuonGiorno</a:t>
            </a: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sono Ferdinando Sica e vorrei presentare </a:t>
            </a:r>
            <a:r>
              <a:rPr lang="it-IT" sz="1200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iTenda</a:t>
            </a: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il portale web realizzato la gestione di una tenda a rullo </a:t>
            </a:r>
            <a:r>
              <a:rPr lang="it-IT" sz="1200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</a:t>
            </a: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prevedendo l’integrazione di un prodotto fisico precedentemente realizzato.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particolare,l’apertura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chiusura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può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comandata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tramite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Gesture,  il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prodotto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sarà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riconoscere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movimento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verso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l’alto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verso il basso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della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mano,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impostando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orario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apertura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chiusura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attraverso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luminosità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attraverso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delle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condizioni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meteorologiche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tramite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smart speaker Google o Alexa ed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eventualmente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maniera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manuale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attraverso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l’interfaccia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web.</a:t>
            </a:r>
          </a:p>
          <a:p>
            <a:pPr rtl="0"/>
            <a:endParaRPr lang="it-IT" sz="12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/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mia attività si è concentrata sulla creazione del portale dal quale l’utente può modificare a piacimento le impostazioni della propria tenda e visualizzare altre informazioni di interesse.</a:t>
            </a:r>
          </a:p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IT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12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12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T" dirty="0"/>
          </a:p>
          <a:p>
            <a:pPr rtl="0"/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AE479-FBA6-B44A-BAD7-716CF9A510FF}" type="slidenum">
              <a:rPr lang="en-IT" smtClean="0"/>
              <a:t>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10740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Possiamo vedere in questa slide tutte le tecnologie utilizzate per realizzare tale progetto, così declinate: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highlight>
                  <a:srgbClr val="FFFF00"/>
                </a:highlight>
              </a:rPr>
              <a:t>-</a:t>
            </a:r>
            <a:r>
              <a:rPr lang="en-IT" dirty="0">
                <a:solidFill>
                  <a:schemeClr val="tx1"/>
                </a:solidFill>
                <a:highlight>
                  <a:srgbClr val="FFFF00"/>
                </a:highlight>
              </a:rPr>
              <a:t>Zerynth</a:t>
            </a:r>
            <a:r>
              <a:rPr lang="it-IT" dirty="0">
                <a:solidFill>
                  <a:schemeClr val="tx1"/>
                </a:solidFill>
                <a:highlight>
                  <a:srgbClr val="FFFF00"/>
                </a:highlight>
              </a:rPr>
              <a:t> p</a:t>
            </a:r>
            <a:r>
              <a:rPr lang="en-IT" dirty="0">
                <a:solidFill>
                  <a:schemeClr val="tx1"/>
                </a:solidFill>
                <a:highlight>
                  <a:srgbClr val="FFFF00"/>
                </a:highlight>
              </a:rPr>
              <a:t>er l’implementazione del sistema fisico </a:t>
            </a:r>
            <a:r>
              <a:rPr lang="it-IT" dirty="0">
                <a:solidFill>
                  <a:schemeClr val="tx1"/>
                </a:solidFill>
                <a:highlight>
                  <a:srgbClr val="FFFF00"/>
                </a:highlight>
              </a:rPr>
              <a:t>e del </a:t>
            </a:r>
            <a:r>
              <a:rPr lang="en-IT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software del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linguaggio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 di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programmazione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200" b="0" i="0" u="none" strike="noStrike" kern="1200" dirty="0">
              <a:solidFill>
                <a:srgbClr val="FF0000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-Python per la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programmazione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microcontrollori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software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utilizzato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corso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IoT dal quale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proviene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una prima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realizzazione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progetto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-Framework IONIC,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è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SDK open source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 lo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sviluppo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app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mobili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ibride</a:t>
            </a:r>
            <a:r>
              <a:rPr lang="it-IT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permette quindi </a:t>
            </a:r>
            <a:r>
              <a:rPr lang="it-IT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 scrivere un unico codice, che verrà      opportunamente compilato per ogni OS,  ottenendone una copia per tutti i device disponibili sul commercio, quindi interfaccia grafica per i dispositivi desktop e applicazione per il mondo mobile, andando cosi ad ottimizzare i tempi di progettazione e realizzazione. 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AE479-FBA6-B44A-BAD7-716CF9A510FF}" type="slidenum">
              <a:rPr lang="en-IT" smtClean="0"/>
              <a:t>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99463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T" dirty="0"/>
              <a:t>Nel video viene mostrata l’applicazione per iOS tuttavia risulterà leggermente diversa su altri device perchè IONIC modifica opportun</a:t>
            </a:r>
            <a:r>
              <a:rPr lang="it-IT" dirty="0"/>
              <a:t>a</a:t>
            </a:r>
            <a:r>
              <a:rPr lang="en-IT" dirty="0"/>
              <a:t>me</a:t>
            </a:r>
            <a:r>
              <a:rPr lang="it-IT" dirty="0"/>
              <a:t>n</a:t>
            </a:r>
            <a:r>
              <a:rPr lang="en-IT" dirty="0"/>
              <a:t>te alcuni dettagli dell’interfaccia per amalgamarsi in modo ottimale con il sistema operativo. </a:t>
            </a:r>
          </a:p>
          <a:p>
            <a:endParaRPr lang="it-IT" dirty="0"/>
          </a:p>
          <a:p>
            <a:r>
              <a:rPr lang="it-IT" dirty="0"/>
              <a:t>C</a:t>
            </a:r>
            <a:r>
              <a:rPr lang="en-IT" dirty="0"/>
              <a:t>ome è possibile vedere dal video, l’interfaccia risulta estremamente semplice e facile da utilizzare.</a:t>
            </a:r>
          </a:p>
          <a:p>
            <a:endParaRPr lang="en-IT" dirty="0"/>
          </a:p>
          <a:p>
            <a:r>
              <a:rPr lang="en-IT" dirty="0"/>
              <a:t> Dopo una breve splash screen, troviamo la schermata d’accesso, nel quale l’utente può scegliere se effettuare l’accesso, registrarsi o recuperare la password.</a:t>
            </a:r>
          </a:p>
          <a:p>
            <a:endParaRPr lang="en-IT" dirty="0"/>
          </a:p>
          <a:p>
            <a:pPr marL="171450" indent="-171450">
              <a:buFontTx/>
              <a:buChar char="-"/>
            </a:pPr>
            <a:r>
              <a:rPr lang="en-IT" dirty="0"/>
              <a:t>Dopo aver effettuato il login</a:t>
            </a:r>
            <a:r>
              <a:rPr lang="it-IT" dirty="0"/>
              <a:t>,</a:t>
            </a:r>
            <a:r>
              <a:rPr lang="en-IT" dirty="0"/>
              <a:t> la prima schermata è quella di impostazioni, nella quale l’utente può modificare a proprio piacimento il funzionamento della tenda.</a:t>
            </a:r>
          </a:p>
          <a:p>
            <a:pPr marL="171450" indent="-171450">
              <a:buFontTx/>
              <a:buChar char="-"/>
            </a:pPr>
            <a:r>
              <a:rPr lang="en-IT" dirty="0"/>
              <a:t>Poi vediamo la schermata </a:t>
            </a:r>
            <a:r>
              <a:rPr lang="it-IT" dirty="0"/>
              <a:t>«</a:t>
            </a:r>
            <a:r>
              <a:rPr lang="en-IT" dirty="0"/>
              <a:t>recenti</a:t>
            </a:r>
            <a:r>
              <a:rPr lang="it-IT" dirty="0"/>
              <a:t>»</a:t>
            </a:r>
            <a:r>
              <a:rPr lang="en-IT" dirty="0"/>
              <a:t> che ci mostra le operazioni effettuate dalla tenda in ordine cronologico, caricandone dapprima 100 e poi 50 in 50.</a:t>
            </a:r>
          </a:p>
          <a:p>
            <a:pPr marL="171450" indent="-171450">
              <a:buFontTx/>
              <a:buChar char="-"/>
            </a:pPr>
            <a:r>
              <a:rPr lang="en-IT" dirty="0"/>
              <a:t>La schermata </a:t>
            </a:r>
            <a:r>
              <a:rPr lang="it-IT" dirty="0"/>
              <a:t>«</a:t>
            </a:r>
            <a:r>
              <a:rPr lang="en-IT" dirty="0"/>
              <a:t>statistiche</a:t>
            </a:r>
            <a:r>
              <a:rPr lang="it-IT" dirty="0"/>
              <a:t>»</a:t>
            </a:r>
            <a:r>
              <a:rPr lang="en-IT" dirty="0"/>
              <a:t> che ci mostra il numero di operazioni negli utilimi 7 giorni.</a:t>
            </a:r>
          </a:p>
          <a:p>
            <a:pPr marL="171450" indent="-171450">
              <a:buFontTx/>
              <a:buChar char="-"/>
            </a:pPr>
            <a:r>
              <a:rPr lang="en-IT" dirty="0"/>
              <a:t> </a:t>
            </a:r>
            <a:r>
              <a:rPr lang="en-GB" dirty="0"/>
              <a:t>E</a:t>
            </a:r>
            <a:r>
              <a:rPr lang="en-IT" dirty="0"/>
              <a:t> infine la schermata </a:t>
            </a:r>
            <a:r>
              <a:rPr lang="it-IT" dirty="0"/>
              <a:t>«</a:t>
            </a:r>
            <a:r>
              <a:rPr lang="en-IT" dirty="0"/>
              <a:t>stato tenda</a:t>
            </a:r>
            <a:r>
              <a:rPr lang="it-IT" dirty="0"/>
              <a:t>»</a:t>
            </a:r>
            <a:r>
              <a:rPr lang="en-IT" dirty="0"/>
              <a:t> dove possiam</a:t>
            </a:r>
            <a:r>
              <a:rPr lang="it-IT" dirty="0"/>
              <a:t>o</a:t>
            </a:r>
            <a:r>
              <a:rPr lang="en-IT" dirty="0"/>
              <a:t> vedere la </a:t>
            </a:r>
            <a:r>
              <a:rPr lang="it-IT" dirty="0"/>
              <a:t>pe</a:t>
            </a:r>
            <a:r>
              <a:rPr lang="en-IT" dirty="0"/>
              <a:t>rcentuale di apertura della tenda e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meteorologici</a:t>
            </a:r>
            <a:r>
              <a:rPr lang="en-GB" dirty="0"/>
              <a:t> relative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città</a:t>
            </a:r>
            <a:r>
              <a:rPr lang="en-GB" dirty="0"/>
              <a:t> </a:t>
            </a:r>
            <a:r>
              <a:rPr lang="en-GB" dirty="0" err="1"/>
              <a:t>precedentemente</a:t>
            </a:r>
            <a:r>
              <a:rPr lang="en-GB" dirty="0"/>
              <a:t> </a:t>
            </a:r>
            <a:r>
              <a:rPr lang="en-GB" dirty="0" err="1"/>
              <a:t>impostata</a:t>
            </a:r>
            <a:r>
              <a:rPr lang="en-GB" dirty="0"/>
              <a:t>. </a:t>
            </a:r>
          </a:p>
          <a:p>
            <a:pPr marL="171450" indent="-171450">
              <a:buFontTx/>
              <a:buChar char="-"/>
            </a:pPr>
            <a:r>
              <a:rPr lang="en-GB" dirty="0"/>
              <a:t>Subito dopo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visualizzata</a:t>
            </a:r>
            <a:r>
              <a:rPr lang="en-GB" dirty="0"/>
              <a:t>   la </a:t>
            </a:r>
            <a:r>
              <a:rPr lang="en-GB" dirty="0" err="1"/>
              <a:t>schermata</a:t>
            </a:r>
            <a:r>
              <a:rPr lang="en-GB" dirty="0"/>
              <a:t> per la </a:t>
            </a:r>
            <a:r>
              <a:rPr lang="en-GB" dirty="0" err="1"/>
              <a:t>registrazione</a:t>
            </a:r>
            <a:r>
              <a:rPr lang="en-GB" dirty="0"/>
              <a:t>, </a:t>
            </a:r>
            <a:r>
              <a:rPr lang="en-GB" dirty="0" err="1"/>
              <a:t>inserendo</a:t>
            </a:r>
            <a:r>
              <a:rPr lang="en-GB" dirty="0"/>
              <a:t> </a:t>
            </a:r>
            <a:r>
              <a:rPr lang="en-GB" dirty="0" err="1"/>
              <a:t>unsername</a:t>
            </a:r>
            <a:r>
              <a:rPr lang="en-GB" dirty="0"/>
              <a:t>, password e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scelta</a:t>
            </a:r>
            <a:r>
              <a:rPr lang="en-GB" dirty="0"/>
              <a:t> la </a:t>
            </a:r>
            <a:r>
              <a:rPr lang="en-GB" dirty="0" err="1"/>
              <a:t>domanda</a:t>
            </a:r>
            <a:r>
              <a:rPr lang="en-GB" dirty="0"/>
              <a:t> di </a:t>
            </a:r>
            <a:r>
              <a:rPr lang="en-GB" dirty="0" err="1"/>
              <a:t>sicurezza</a:t>
            </a:r>
            <a:r>
              <a:rPr lang="en-GB" dirty="0"/>
              <a:t> e la </a:t>
            </a:r>
            <a:r>
              <a:rPr lang="en-GB" dirty="0" err="1"/>
              <a:t>relativa</a:t>
            </a:r>
            <a:r>
              <a:rPr lang="en-GB" dirty="0"/>
              <a:t> </a:t>
            </a:r>
            <a:r>
              <a:rPr lang="en-GB" dirty="0" err="1"/>
              <a:t>risposta</a:t>
            </a:r>
            <a:r>
              <a:rPr lang="en-GB" dirty="0"/>
              <a:t> </a:t>
            </a:r>
          </a:p>
          <a:p>
            <a:pPr marL="171450" indent="-171450">
              <a:buFontTx/>
              <a:buChar char="-"/>
            </a:pPr>
            <a:r>
              <a:rPr lang="en-GB" dirty="0"/>
              <a:t>e </a:t>
            </a:r>
            <a:r>
              <a:rPr lang="en-GB" dirty="0" err="1"/>
              <a:t>infine</a:t>
            </a:r>
            <a:r>
              <a:rPr lang="en-GB" dirty="0"/>
              <a:t> </a:t>
            </a:r>
            <a:r>
              <a:rPr lang="en-GB" dirty="0" err="1"/>
              <a:t>appare</a:t>
            </a:r>
            <a:r>
              <a:rPr lang="en-GB" dirty="0"/>
              <a:t>  la </a:t>
            </a:r>
            <a:r>
              <a:rPr lang="en-GB" dirty="0" err="1"/>
              <a:t>procedura</a:t>
            </a:r>
            <a:r>
              <a:rPr lang="en-GB" dirty="0"/>
              <a:t> per </a:t>
            </a:r>
            <a:r>
              <a:rPr lang="en-GB" dirty="0" err="1"/>
              <a:t>resettare</a:t>
            </a:r>
            <a:r>
              <a:rPr lang="en-GB" dirty="0"/>
              <a:t> la password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richiede</a:t>
            </a:r>
            <a:r>
              <a:rPr lang="en-GB" dirty="0"/>
              <a:t> </a:t>
            </a:r>
            <a:r>
              <a:rPr lang="en-GB" dirty="0" err="1"/>
              <a:t>dapprima</a:t>
            </a:r>
            <a:r>
              <a:rPr lang="en-GB" dirty="0"/>
              <a:t> il </a:t>
            </a:r>
            <a:r>
              <a:rPr lang="en-GB" dirty="0" err="1"/>
              <a:t>nome</a:t>
            </a:r>
            <a:r>
              <a:rPr lang="en-GB" dirty="0"/>
              <a:t> </a:t>
            </a:r>
            <a:r>
              <a:rPr lang="en-GB" dirty="0" err="1"/>
              <a:t>utente</a:t>
            </a:r>
            <a:r>
              <a:rPr lang="en-GB" dirty="0"/>
              <a:t> poi la </a:t>
            </a:r>
            <a:r>
              <a:rPr lang="en-GB" dirty="0" err="1"/>
              <a:t>risposta</a:t>
            </a:r>
            <a:r>
              <a:rPr lang="en-GB" dirty="0"/>
              <a:t> e una doppia </a:t>
            </a:r>
            <a:r>
              <a:rPr lang="en-GB" dirty="0" err="1"/>
              <a:t>conferma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nuova</a:t>
            </a:r>
            <a:r>
              <a:rPr lang="en-GB" dirty="0"/>
              <a:t> password.</a:t>
            </a:r>
            <a:endParaRPr lang="en-IT" dirty="0"/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AE479-FBA6-B44A-BAD7-716CF9A510FF}" type="slidenum">
              <a:rPr lang="en-IT" smtClean="0"/>
              <a:t>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727103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 </a:t>
            </a:r>
            <a:r>
              <a:rPr lang="en-GB" dirty="0" err="1"/>
              <a:t>concluso</a:t>
            </a:r>
            <a:r>
              <a:rPr lang="en-GB" dirty="0"/>
              <a:t>, </a:t>
            </a:r>
            <a:r>
              <a:rPr lang="en-GB" dirty="0" err="1"/>
              <a:t>grazie</a:t>
            </a:r>
            <a:r>
              <a:rPr lang="en-GB" dirty="0"/>
              <a:t> per </a:t>
            </a:r>
            <a:r>
              <a:rPr lang="en-GB" dirty="0" err="1"/>
              <a:t>l’attenzione</a:t>
            </a:r>
            <a:r>
              <a:rPr lang="en-GB" dirty="0"/>
              <a:t>.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AE479-FBA6-B44A-BAD7-716CF9A510FF}" type="slidenum">
              <a:rPr lang="en-IT" smtClean="0"/>
              <a:t>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1674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8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74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70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84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50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76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29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8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96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36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83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07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F6AA32-13C2-415E-B4CB-5A6D2336A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olo 8">
            <a:extLst>
              <a:ext uri="{FF2B5EF4-FFF2-40B4-BE49-F238E27FC236}">
                <a16:creationId xmlns:a16="http://schemas.microsoft.com/office/drawing/2014/main" id="{0A42CC2A-B2DB-034A-B1C3-9DDF26C34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320" y="202054"/>
            <a:ext cx="9289275" cy="793847"/>
          </a:xfrm>
        </p:spPr>
        <p:txBody>
          <a:bodyPr rtlCol="0" anchor="t">
            <a:normAutofit fontScale="90000"/>
          </a:bodyPr>
          <a:lstStyle/>
          <a:p>
            <a:pPr rtl="0"/>
            <a:r>
              <a:rPr lang="it-IT" dirty="0">
                <a:solidFill>
                  <a:schemeClr val="bg1"/>
                </a:solidFill>
              </a:rPr>
              <a:t>UNIVERSITA’ DEGLI STUDI DI sALERNO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98D6621C-58D6-0647-887E-3B69BB33FB81}"/>
              </a:ext>
            </a:extLst>
          </p:cNvPr>
          <p:cNvSpPr txBox="1">
            <a:spLocks/>
          </p:cNvSpPr>
          <p:nvPr/>
        </p:nvSpPr>
        <p:spPr>
          <a:xfrm>
            <a:off x="3510674" y="6068924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IT"/>
            </a:defPPr>
            <a:lvl1pPr marL="0" algn="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>
                <a:solidFill>
                  <a:schemeClr val="bg1"/>
                </a:solidFill>
              </a:rPr>
              <a:t>Anno Accademico 2020/2021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" name="Immagine 5" descr="Immagine che contiene regina&#10;&#10;Descrizione generata automaticamente">
            <a:extLst>
              <a:ext uri="{FF2B5EF4-FFF2-40B4-BE49-F238E27FC236}">
                <a16:creationId xmlns:a16="http://schemas.microsoft.com/office/drawing/2014/main" id="{20E332A7-BCFB-AF4E-8F17-8A89BE9EA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927" y="1073494"/>
            <a:ext cx="1334146" cy="133414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D1D987-71D8-8A44-91F9-4A2035F6B489}"/>
              </a:ext>
            </a:extLst>
          </p:cNvPr>
          <p:cNvSpPr txBox="1"/>
          <p:nvPr/>
        </p:nvSpPr>
        <p:spPr>
          <a:xfrm>
            <a:off x="1877037" y="2483872"/>
            <a:ext cx="861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Dipartimento di Ingegneria dell’Informazione ed Elettrica e Matematica Applicata</a:t>
            </a:r>
          </a:p>
        </p:txBody>
      </p:sp>
      <p:sp>
        <p:nvSpPr>
          <p:cNvPr id="12" name="CasellaDiTesto 13">
            <a:extLst>
              <a:ext uri="{FF2B5EF4-FFF2-40B4-BE49-F238E27FC236}">
                <a16:creationId xmlns:a16="http://schemas.microsoft.com/office/drawing/2014/main" id="{531EC362-D0CF-304E-9518-E0A744432BA2}"/>
              </a:ext>
            </a:extLst>
          </p:cNvPr>
          <p:cNvSpPr txBox="1"/>
          <p:nvPr/>
        </p:nvSpPr>
        <p:spPr>
          <a:xfrm>
            <a:off x="3701157" y="3470590"/>
            <a:ext cx="4971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bg1"/>
                </a:solidFill>
                <a:latin typeface="+mj-lt"/>
              </a:rPr>
              <a:t>Corso di Laurea in INGEGNERIA INFORMATICA</a:t>
            </a:r>
          </a:p>
        </p:txBody>
      </p:sp>
      <p:sp>
        <p:nvSpPr>
          <p:cNvPr id="13" name="CasellaDiTesto 14">
            <a:extLst>
              <a:ext uri="{FF2B5EF4-FFF2-40B4-BE49-F238E27FC236}">
                <a16:creationId xmlns:a16="http://schemas.microsoft.com/office/drawing/2014/main" id="{13FD7EE7-780F-E74E-B5BC-A75FCBB7A33F}"/>
              </a:ext>
            </a:extLst>
          </p:cNvPr>
          <p:cNvSpPr txBox="1"/>
          <p:nvPr/>
        </p:nvSpPr>
        <p:spPr>
          <a:xfrm>
            <a:off x="1344536" y="4162497"/>
            <a:ext cx="9499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err="1">
                <a:solidFill>
                  <a:schemeClr val="bg1"/>
                </a:solidFill>
                <a:latin typeface="+mj-lt"/>
              </a:rPr>
              <a:t>iTenda</a:t>
            </a:r>
            <a:r>
              <a:rPr lang="en-GB" sz="2800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GB" sz="2800" dirty="0" err="1">
                <a:solidFill>
                  <a:schemeClr val="bg1"/>
                </a:solidFill>
                <a:latin typeface="+mj-lt"/>
              </a:rPr>
              <a:t>Progettazione</a:t>
            </a:r>
            <a:r>
              <a:rPr lang="en-GB" sz="2800" dirty="0">
                <a:solidFill>
                  <a:schemeClr val="bg1"/>
                </a:solidFill>
                <a:latin typeface="+mj-lt"/>
              </a:rPr>
              <a:t> e </a:t>
            </a:r>
            <a:r>
              <a:rPr lang="en-GB" sz="2800" dirty="0" err="1">
                <a:solidFill>
                  <a:schemeClr val="bg1"/>
                </a:solidFill>
                <a:latin typeface="+mj-lt"/>
              </a:rPr>
              <a:t>ingegnerizzazione</a:t>
            </a:r>
            <a:r>
              <a:rPr lang="en-GB" sz="2800" dirty="0">
                <a:solidFill>
                  <a:schemeClr val="bg1"/>
                </a:solidFill>
                <a:latin typeface="+mj-lt"/>
              </a:rPr>
              <a:t> di una </a:t>
            </a:r>
            <a:r>
              <a:rPr lang="en-GB" sz="2800" dirty="0" err="1">
                <a:solidFill>
                  <a:schemeClr val="bg1"/>
                </a:solidFill>
                <a:latin typeface="+mj-lt"/>
              </a:rPr>
              <a:t>tenda</a:t>
            </a:r>
            <a:r>
              <a:rPr lang="en-GB" sz="2800" dirty="0">
                <a:solidFill>
                  <a:schemeClr val="bg1"/>
                </a:solidFill>
                <a:latin typeface="+mj-lt"/>
              </a:rPr>
              <a:t> a </a:t>
            </a:r>
            <a:r>
              <a:rPr lang="en-GB" sz="2800" dirty="0" err="1">
                <a:solidFill>
                  <a:schemeClr val="bg1"/>
                </a:solidFill>
                <a:latin typeface="+mj-lt"/>
              </a:rPr>
              <a:t>rullo</a:t>
            </a:r>
            <a:r>
              <a:rPr lang="en-GB" sz="2800" dirty="0">
                <a:solidFill>
                  <a:schemeClr val="bg1"/>
                </a:solidFill>
                <a:latin typeface="+mj-lt"/>
              </a:rPr>
              <a:t> smart.</a:t>
            </a:r>
          </a:p>
        </p:txBody>
      </p:sp>
      <p:sp>
        <p:nvSpPr>
          <p:cNvPr id="14" name="CasellaDiTesto 16">
            <a:extLst>
              <a:ext uri="{FF2B5EF4-FFF2-40B4-BE49-F238E27FC236}">
                <a16:creationId xmlns:a16="http://schemas.microsoft.com/office/drawing/2014/main" id="{470CDD4C-76E8-6C46-BAB7-54CB6F9447F4}"/>
              </a:ext>
            </a:extLst>
          </p:cNvPr>
          <p:cNvSpPr txBox="1"/>
          <p:nvPr/>
        </p:nvSpPr>
        <p:spPr>
          <a:xfrm>
            <a:off x="601547" y="5448105"/>
            <a:ext cx="4027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  <a:latin typeface="+mj-lt"/>
              </a:rPr>
              <a:t>Docente Relatore</a:t>
            </a:r>
            <a:r>
              <a:rPr lang="it-IT" dirty="0">
                <a:solidFill>
                  <a:schemeClr val="bg1"/>
                </a:solidFill>
                <a:latin typeface="+mj-lt"/>
              </a:rPr>
              <a:t>: </a:t>
            </a:r>
            <a:r>
              <a:rPr lang="it-IT" sz="1600" i="1" dirty="0">
                <a:solidFill>
                  <a:schemeClr val="bg1"/>
                </a:solidFill>
                <a:latin typeface="+mj-lt"/>
              </a:rPr>
              <a:t>Prof.  </a:t>
            </a:r>
            <a:r>
              <a:rPr lang="it-IT" sz="1600" i="1" dirty="0" err="1">
                <a:solidFill>
                  <a:schemeClr val="bg1"/>
                </a:solidFill>
                <a:latin typeface="+mj-lt"/>
              </a:rPr>
              <a:t>pierluigi</a:t>
            </a:r>
            <a:r>
              <a:rPr lang="it-IT" sz="1600" i="1" dirty="0">
                <a:solidFill>
                  <a:schemeClr val="bg1"/>
                </a:solidFill>
                <a:latin typeface="+mj-lt"/>
              </a:rPr>
              <a:t> Ritrovato</a:t>
            </a:r>
          </a:p>
        </p:txBody>
      </p:sp>
      <p:sp>
        <p:nvSpPr>
          <p:cNvPr id="15" name="CasellaDiTesto 17">
            <a:extLst>
              <a:ext uri="{FF2B5EF4-FFF2-40B4-BE49-F238E27FC236}">
                <a16:creationId xmlns:a16="http://schemas.microsoft.com/office/drawing/2014/main" id="{4FD8B205-1FA7-B54A-BD07-3FD2511759BD}"/>
              </a:ext>
            </a:extLst>
          </p:cNvPr>
          <p:cNvSpPr txBox="1"/>
          <p:nvPr/>
        </p:nvSpPr>
        <p:spPr>
          <a:xfrm>
            <a:off x="8788887" y="5463493"/>
            <a:ext cx="2801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Candidato</a:t>
            </a:r>
            <a:r>
              <a:rPr lang="it-IT" sz="16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it-IT" sz="1600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Ferdinando SICA</a:t>
            </a:r>
          </a:p>
          <a:p>
            <a:r>
              <a:rPr lang="it-IT" sz="16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Matricola: </a:t>
            </a:r>
            <a:r>
              <a:rPr lang="it-IT" sz="1600" i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0612704522</a:t>
            </a:r>
          </a:p>
        </p:txBody>
      </p:sp>
    </p:spTree>
    <p:extLst>
      <p:ext uri="{BB962C8B-B14F-4D97-AF65-F5344CB8AC3E}">
        <p14:creationId xmlns:p14="http://schemas.microsoft.com/office/powerpoint/2010/main" val="713164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564E94CF-D12D-CB4A-880A-385DBBB56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078" y="4757303"/>
            <a:ext cx="3431819" cy="1930398"/>
          </a:xfrm>
          <a:prstGeom prst="rect">
            <a:avLst/>
          </a:prstGeom>
        </p:spPr>
      </p:pic>
      <p:pic>
        <p:nvPicPr>
          <p:cNvPr id="5" name="Elemento grafico 61" descr="Uomo con riempimento a tinta unita">
            <a:extLst>
              <a:ext uri="{FF2B5EF4-FFF2-40B4-BE49-F238E27FC236}">
                <a16:creationId xmlns:a16="http://schemas.microsoft.com/office/drawing/2014/main" id="{DADD9A74-F9CF-1E43-83C1-CFA39C24ED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7064" y="122974"/>
            <a:ext cx="675665" cy="675665"/>
          </a:xfrm>
          <a:prstGeom prst="rect">
            <a:avLst/>
          </a:prstGeom>
        </p:spPr>
      </p:pic>
      <p:sp>
        <p:nvSpPr>
          <p:cNvPr id="19" name="CasellaDiTesto 20">
            <a:extLst>
              <a:ext uri="{FF2B5EF4-FFF2-40B4-BE49-F238E27FC236}">
                <a16:creationId xmlns:a16="http://schemas.microsoft.com/office/drawing/2014/main" id="{F036FF34-C925-5946-B2E9-D79D3D427A44}"/>
              </a:ext>
            </a:extLst>
          </p:cNvPr>
          <p:cNvSpPr txBox="1"/>
          <p:nvPr/>
        </p:nvSpPr>
        <p:spPr>
          <a:xfrm>
            <a:off x="2006305" y="2414505"/>
            <a:ext cx="530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Orario</a:t>
            </a:r>
          </a:p>
        </p:txBody>
      </p:sp>
      <p:sp>
        <p:nvSpPr>
          <p:cNvPr id="20" name="CasellaDiTesto 21">
            <a:extLst>
              <a:ext uri="{FF2B5EF4-FFF2-40B4-BE49-F238E27FC236}">
                <a16:creationId xmlns:a16="http://schemas.microsoft.com/office/drawing/2014/main" id="{AB440AC8-739B-3B45-8B03-8862191C1388}"/>
              </a:ext>
            </a:extLst>
          </p:cNvPr>
          <p:cNvSpPr txBox="1"/>
          <p:nvPr/>
        </p:nvSpPr>
        <p:spPr>
          <a:xfrm>
            <a:off x="2006305" y="2768764"/>
            <a:ext cx="530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Meteo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2" name="CasellaDiTesto 21">
            <a:extLst>
              <a:ext uri="{FF2B5EF4-FFF2-40B4-BE49-F238E27FC236}">
                <a16:creationId xmlns:a16="http://schemas.microsoft.com/office/drawing/2014/main" id="{B985F845-1CAE-E74F-9BEE-79685A0AC9C4}"/>
              </a:ext>
            </a:extLst>
          </p:cNvPr>
          <p:cNvSpPr txBox="1"/>
          <p:nvPr/>
        </p:nvSpPr>
        <p:spPr>
          <a:xfrm>
            <a:off x="2656875" y="4046538"/>
            <a:ext cx="2106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</a:rPr>
              <a:t>APERTURA/CHIUSURA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</a:endParaRPr>
          </a:p>
        </p:txBody>
      </p:sp>
      <p:pic>
        <p:nvPicPr>
          <p:cNvPr id="55" name="Elemento grafico 28" descr="Database con riempimento a tinta unita">
            <a:extLst>
              <a:ext uri="{FF2B5EF4-FFF2-40B4-BE49-F238E27FC236}">
                <a16:creationId xmlns:a16="http://schemas.microsoft.com/office/drawing/2014/main" id="{A1B3919D-56C4-7B49-B354-F4628DCF97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6207" y="2345997"/>
            <a:ext cx="845533" cy="845533"/>
          </a:xfrm>
          <a:prstGeom prst="rect">
            <a:avLst/>
          </a:prstGeom>
        </p:spPr>
      </p:pic>
      <p:pic>
        <p:nvPicPr>
          <p:cNvPr id="65" name="Picture 64" descr="Shape&#10;&#10;Description automatically generated with low confidence">
            <a:extLst>
              <a:ext uri="{FF2B5EF4-FFF2-40B4-BE49-F238E27FC236}">
                <a16:creationId xmlns:a16="http://schemas.microsoft.com/office/drawing/2014/main" id="{9ACB0599-B4A6-3B4B-B741-F37E6B22F7FE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59412" y="2284587"/>
            <a:ext cx="1301150" cy="1301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CasellaDiTesto 21">
            <a:extLst>
              <a:ext uri="{FF2B5EF4-FFF2-40B4-BE49-F238E27FC236}">
                <a16:creationId xmlns:a16="http://schemas.microsoft.com/office/drawing/2014/main" id="{AAEFD01B-BC05-254C-BD34-58C61BA8D78D}"/>
              </a:ext>
            </a:extLst>
          </p:cNvPr>
          <p:cNvSpPr txBox="1"/>
          <p:nvPr/>
        </p:nvSpPr>
        <p:spPr>
          <a:xfrm>
            <a:off x="1572942" y="1164181"/>
            <a:ext cx="592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Manual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cxnSp>
        <p:nvCxnSpPr>
          <p:cNvPr id="75" name="Connettore 2 52">
            <a:extLst>
              <a:ext uri="{FF2B5EF4-FFF2-40B4-BE49-F238E27FC236}">
                <a16:creationId xmlns:a16="http://schemas.microsoft.com/office/drawing/2014/main" id="{0566BB2F-5BB6-E748-8E64-9F30BB467C11}"/>
              </a:ext>
            </a:extLst>
          </p:cNvPr>
          <p:cNvCxnSpPr>
            <a:cxnSpLocks/>
            <a:stCxn id="5" idx="1"/>
            <a:endCxn id="82" idx="3"/>
          </p:cNvCxnSpPr>
          <p:nvPr/>
        </p:nvCxnSpPr>
        <p:spPr>
          <a:xfrm flipH="1">
            <a:off x="1534647" y="460807"/>
            <a:ext cx="1832417" cy="99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2" name="CasellaDiTesto 21">
            <a:extLst>
              <a:ext uri="{FF2B5EF4-FFF2-40B4-BE49-F238E27FC236}">
                <a16:creationId xmlns:a16="http://schemas.microsoft.com/office/drawing/2014/main" id="{7F5AD79F-413F-6840-A46E-C31C824B81D6}"/>
              </a:ext>
            </a:extLst>
          </p:cNvPr>
          <p:cNvSpPr txBox="1"/>
          <p:nvPr/>
        </p:nvSpPr>
        <p:spPr>
          <a:xfrm>
            <a:off x="375859" y="301461"/>
            <a:ext cx="11587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</a:rPr>
              <a:t>Interfaccia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</a:rPr>
              <a:t>Grafica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</a:endParaRPr>
          </a:p>
        </p:txBody>
      </p:sp>
      <p:cxnSp>
        <p:nvCxnSpPr>
          <p:cNvPr id="85" name="Connettore 2 52">
            <a:extLst>
              <a:ext uri="{FF2B5EF4-FFF2-40B4-BE49-F238E27FC236}">
                <a16:creationId xmlns:a16="http://schemas.microsoft.com/office/drawing/2014/main" id="{ABDE8F1C-3161-D64B-9FCB-240A3C8579E7}"/>
              </a:ext>
            </a:extLst>
          </p:cNvPr>
          <p:cNvCxnSpPr>
            <a:cxnSpLocks/>
            <a:stCxn id="82" idx="2"/>
            <a:endCxn id="55" idx="0"/>
          </p:cNvCxnSpPr>
          <p:nvPr/>
        </p:nvCxnSpPr>
        <p:spPr>
          <a:xfrm>
            <a:off x="955253" y="640015"/>
            <a:ext cx="3721" cy="1705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2" name="CasellaDiTesto 21">
            <a:extLst>
              <a:ext uri="{FF2B5EF4-FFF2-40B4-BE49-F238E27FC236}">
                <a16:creationId xmlns:a16="http://schemas.microsoft.com/office/drawing/2014/main" id="{40B16941-BA5C-954F-9408-C7EBEF4130B7}"/>
              </a:ext>
            </a:extLst>
          </p:cNvPr>
          <p:cNvSpPr txBox="1"/>
          <p:nvPr/>
        </p:nvSpPr>
        <p:spPr>
          <a:xfrm>
            <a:off x="4085775" y="1085977"/>
            <a:ext cx="579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Gesture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93" name="CasellaDiTesto 21">
            <a:extLst>
              <a:ext uri="{FF2B5EF4-FFF2-40B4-BE49-F238E27FC236}">
                <a16:creationId xmlns:a16="http://schemas.microsoft.com/office/drawing/2014/main" id="{F28EDCFC-239D-1040-8C89-0A656D8BBFEF}"/>
              </a:ext>
            </a:extLst>
          </p:cNvPr>
          <p:cNvSpPr txBox="1"/>
          <p:nvPr/>
        </p:nvSpPr>
        <p:spPr>
          <a:xfrm>
            <a:off x="2755112" y="1085977"/>
            <a:ext cx="12340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kern="0" dirty="0">
                <a:solidFill>
                  <a:schemeClr val="bg1"/>
                </a:solidFill>
              </a:rPr>
              <a:t>Google Assistant/</a:t>
            </a:r>
            <a:r>
              <a:rPr lang="it-IT" sz="1600" kern="0" dirty="0" err="1">
                <a:solidFill>
                  <a:schemeClr val="bg1"/>
                </a:solidFill>
              </a:rPr>
              <a:t>Alexa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179E9CF-F1DC-D44D-87BF-AC4DE0152596}"/>
              </a:ext>
            </a:extLst>
          </p:cNvPr>
          <p:cNvSpPr txBox="1"/>
          <p:nvPr/>
        </p:nvSpPr>
        <p:spPr>
          <a:xfrm>
            <a:off x="1508089" y="29750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  <p:sp>
        <p:nvSpPr>
          <p:cNvPr id="104" name="CasellaDiTesto 21">
            <a:extLst>
              <a:ext uri="{FF2B5EF4-FFF2-40B4-BE49-F238E27FC236}">
                <a16:creationId xmlns:a16="http://schemas.microsoft.com/office/drawing/2014/main" id="{1CE5B962-4B8E-0148-9B6F-4398ED8D4593}"/>
              </a:ext>
            </a:extLst>
          </p:cNvPr>
          <p:cNvSpPr txBox="1"/>
          <p:nvPr/>
        </p:nvSpPr>
        <p:spPr>
          <a:xfrm>
            <a:off x="2319921" y="1610073"/>
            <a:ext cx="457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kern="0" dirty="0">
                <a:solidFill>
                  <a:srgbClr val="FFFF00"/>
                </a:solidFill>
              </a:rPr>
              <a:t>MQTT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</a:endParaRPr>
          </a:p>
        </p:txBody>
      </p:sp>
      <p:cxnSp>
        <p:nvCxnSpPr>
          <p:cNvPr id="126" name="Connettore 2 52">
            <a:extLst>
              <a:ext uri="{FF2B5EF4-FFF2-40B4-BE49-F238E27FC236}">
                <a16:creationId xmlns:a16="http://schemas.microsoft.com/office/drawing/2014/main" id="{73086FF7-B5DA-4048-9D68-33DAF4E8A434}"/>
              </a:ext>
            </a:extLst>
          </p:cNvPr>
          <p:cNvCxnSpPr>
            <a:cxnSpLocks/>
            <a:stCxn id="5" idx="2"/>
            <a:endCxn id="93" idx="0"/>
          </p:cNvCxnSpPr>
          <p:nvPr/>
        </p:nvCxnSpPr>
        <p:spPr>
          <a:xfrm flipH="1">
            <a:off x="3372154" y="798639"/>
            <a:ext cx="332743" cy="2873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7" name="Connettore 2 52">
            <a:extLst>
              <a:ext uri="{FF2B5EF4-FFF2-40B4-BE49-F238E27FC236}">
                <a16:creationId xmlns:a16="http://schemas.microsoft.com/office/drawing/2014/main" id="{830D2491-7744-0E43-9E72-787025084E9E}"/>
              </a:ext>
            </a:extLst>
          </p:cNvPr>
          <p:cNvCxnSpPr>
            <a:cxnSpLocks/>
            <a:stCxn id="66" idx="2"/>
            <a:endCxn id="104" idx="1"/>
          </p:cNvCxnSpPr>
          <p:nvPr/>
        </p:nvCxnSpPr>
        <p:spPr>
          <a:xfrm>
            <a:off x="1869253" y="1502735"/>
            <a:ext cx="450668" cy="2766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0" name="Connettore 2 52">
            <a:extLst>
              <a:ext uri="{FF2B5EF4-FFF2-40B4-BE49-F238E27FC236}">
                <a16:creationId xmlns:a16="http://schemas.microsoft.com/office/drawing/2014/main" id="{CF48EE7D-3D50-424D-B281-9FC73C3AD1C0}"/>
              </a:ext>
            </a:extLst>
          </p:cNvPr>
          <p:cNvCxnSpPr>
            <a:cxnSpLocks/>
            <a:stCxn id="93" idx="2"/>
            <a:endCxn id="104" idx="3"/>
          </p:cNvCxnSpPr>
          <p:nvPr/>
        </p:nvCxnSpPr>
        <p:spPr>
          <a:xfrm flipH="1">
            <a:off x="2777360" y="1424531"/>
            <a:ext cx="594794" cy="3548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3" name="Connettore 2 52">
            <a:extLst>
              <a:ext uri="{FF2B5EF4-FFF2-40B4-BE49-F238E27FC236}">
                <a16:creationId xmlns:a16="http://schemas.microsoft.com/office/drawing/2014/main" id="{3252AD4D-78C9-834A-904C-2E008694CEA0}"/>
              </a:ext>
            </a:extLst>
          </p:cNvPr>
          <p:cNvCxnSpPr>
            <a:cxnSpLocks/>
            <a:stCxn id="104" idx="2"/>
            <a:endCxn id="65" idx="0"/>
          </p:cNvCxnSpPr>
          <p:nvPr/>
        </p:nvCxnSpPr>
        <p:spPr>
          <a:xfrm>
            <a:off x="2548641" y="1948627"/>
            <a:ext cx="1161346" cy="3359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" name="Connettore 2 52">
            <a:extLst>
              <a:ext uri="{FF2B5EF4-FFF2-40B4-BE49-F238E27FC236}">
                <a16:creationId xmlns:a16="http://schemas.microsoft.com/office/drawing/2014/main" id="{1007FAEC-6240-DF47-A691-478A9EF9762B}"/>
              </a:ext>
            </a:extLst>
          </p:cNvPr>
          <p:cNvCxnSpPr>
            <a:cxnSpLocks/>
            <a:stCxn id="19" idx="1"/>
            <a:endCxn id="55" idx="3"/>
          </p:cNvCxnSpPr>
          <p:nvPr/>
        </p:nvCxnSpPr>
        <p:spPr>
          <a:xfrm flipH="1">
            <a:off x="1381740" y="2583782"/>
            <a:ext cx="624565" cy="184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2" name="Connettore 2 52">
            <a:extLst>
              <a:ext uri="{FF2B5EF4-FFF2-40B4-BE49-F238E27FC236}">
                <a16:creationId xmlns:a16="http://schemas.microsoft.com/office/drawing/2014/main" id="{641D509B-3460-E64D-A452-E810894B3BEA}"/>
              </a:ext>
            </a:extLst>
          </p:cNvPr>
          <p:cNvCxnSpPr>
            <a:cxnSpLocks/>
            <a:stCxn id="20" idx="1"/>
            <a:endCxn id="55" idx="3"/>
          </p:cNvCxnSpPr>
          <p:nvPr/>
        </p:nvCxnSpPr>
        <p:spPr>
          <a:xfrm flipH="1" flipV="1">
            <a:off x="1381740" y="2768764"/>
            <a:ext cx="624565" cy="169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5" name="Connettore 2 52">
            <a:extLst>
              <a:ext uri="{FF2B5EF4-FFF2-40B4-BE49-F238E27FC236}">
                <a16:creationId xmlns:a16="http://schemas.microsoft.com/office/drawing/2014/main" id="{CEA5F08A-F669-F847-AFA8-D3E504CEDF3A}"/>
              </a:ext>
            </a:extLst>
          </p:cNvPr>
          <p:cNvCxnSpPr>
            <a:cxnSpLocks/>
            <a:stCxn id="65" idx="2"/>
            <a:endCxn id="52" idx="0"/>
          </p:cNvCxnSpPr>
          <p:nvPr/>
        </p:nvCxnSpPr>
        <p:spPr>
          <a:xfrm flipH="1">
            <a:off x="3709985" y="3585737"/>
            <a:ext cx="2" cy="460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7" name="Connettore diritto 53">
            <a:extLst>
              <a:ext uri="{FF2B5EF4-FFF2-40B4-BE49-F238E27FC236}">
                <a16:creationId xmlns:a16="http://schemas.microsoft.com/office/drawing/2014/main" id="{E10C016A-E5C3-874A-B3CE-4F7C94FF2A80}"/>
              </a:ext>
            </a:extLst>
          </p:cNvPr>
          <p:cNvCxnSpPr>
            <a:cxnSpLocks/>
          </p:cNvCxnSpPr>
          <p:nvPr/>
        </p:nvCxnSpPr>
        <p:spPr>
          <a:xfrm>
            <a:off x="3072204" y="2562641"/>
            <a:ext cx="0" cy="739944"/>
          </a:xfrm>
          <a:prstGeom prst="line">
            <a:avLst/>
          </a:prstGeom>
          <a:ln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8" name="CasellaDiTesto 21">
            <a:extLst>
              <a:ext uri="{FF2B5EF4-FFF2-40B4-BE49-F238E27FC236}">
                <a16:creationId xmlns:a16="http://schemas.microsoft.com/office/drawing/2014/main" id="{341F2F8E-52A0-6F41-8063-881DA99ACF9B}"/>
              </a:ext>
            </a:extLst>
          </p:cNvPr>
          <p:cNvSpPr txBox="1"/>
          <p:nvPr/>
        </p:nvSpPr>
        <p:spPr>
          <a:xfrm>
            <a:off x="2006305" y="3133308"/>
            <a:ext cx="686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Luminosità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cxnSp>
        <p:nvCxnSpPr>
          <p:cNvPr id="69" name="Connettore diritto 53">
            <a:extLst>
              <a:ext uri="{FF2B5EF4-FFF2-40B4-BE49-F238E27FC236}">
                <a16:creationId xmlns:a16="http://schemas.microsoft.com/office/drawing/2014/main" id="{3E601D18-8237-C045-90BA-60DC42942D98}"/>
              </a:ext>
            </a:extLst>
          </p:cNvPr>
          <p:cNvCxnSpPr>
            <a:cxnSpLocks/>
          </p:cNvCxnSpPr>
          <p:nvPr/>
        </p:nvCxnSpPr>
        <p:spPr>
          <a:xfrm>
            <a:off x="2693063" y="2583782"/>
            <a:ext cx="375073" cy="0"/>
          </a:xfrm>
          <a:prstGeom prst="line">
            <a:avLst/>
          </a:prstGeom>
          <a:ln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70" name="Connettore diritto 53">
            <a:extLst>
              <a:ext uri="{FF2B5EF4-FFF2-40B4-BE49-F238E27FC236}">
                <a16:creationId xmlns:a16="http://schemas.microsoft.com/office/drawing/2014/main" id="{61112034-AAD2-6541-8CFE-C9AB3BE8E18D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2693063" y="2935162"/>
            <a:ext cx="366349" cy="0"/>
          </a:xfrm>
          <a:prstGeom prst="line">
            <a:avLst/>
          </a:prstGeom>
          <a:ln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71" name="Connettore diritto 53">
            <a:extLst>
              <a:ext uri="{FF2B5EF4-FFF2-40B4-BE49-F238E27FC236}">
                <a16:creationId xmlns:a16="http://schemas.microsoft.com/office/drawing/2014/main" id="{A012E651-DBED-D040-A1F9-EC661CD7D4C9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2693063" y="3302585"/>
            <a:ext cx="375073" cy="1"/>
          </a:xfrm>
          <a:prstGeom prst="line">
            <a:avLst/>
          </a:prstGeom>
          <a:ln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0" name="Connettore 2 52">
            <a:extLst>
              <a:ext uri="{FF2B5EF4-FFF2-40B4-BE49-F238E27FC236}">
                <a16:creationId xmlns:a16="http://schemas.microsoft.com/office/drawing/2014/main" id="{50C080A0-0688-6D47-9AA3-5D7E2B97FFD4}"/>
              </a:ext>
            </a:extLst>
          </p:cNvPr>
          <p:cNvCxnSpPr>
            <a:cxnSpLocks/>
            <a:stCxn id="82" idx="2"/>
            <a:endCxn id="66" idx="1"/>
          </p:cNvCxnSpPr>
          <p:nvPr/>
        </p:nvCxnSpPr>
        <p:spPr>
          <a:xfrm>
            <a:off x="955253" y="640015"/>
            <a:ext cx="617689" cy="6934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30" name="Connettore 2 52">
            <a:extLst>
              <a:ext uri="{FF2B5EF4-FFF2-40B4-BE49-F238E27FC236}">
                <a16:creationId xmlns:a16="http://schemas.microsoft.com/office/drawing/2014/main" id="{2F6D9BE4-E97A-494C-ADC2-D31B1E62CCE4}"/>
              </a:ext>
            </a:extLst>
          </p:cNvPr>
          <p:cNvCxnSpPr>
            <a:cxnSpLocks/>
            <a:stCxn id="5" idx="2"/>
            <a:endCxn id="92" idx="0"/>
          </p:cNvCxnSpPr>
          <p:nvPr/>
        </p:nvCxnSpPr>
        <p:spPr>
          <a:xfrm>
            <a:off x="3704897" y="798639"/>
            <a:ext cx="670575" cy="2873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33" name="Connettore 2 52">
            <a:extLst>
              <a:ext uri="{FF2B5EF4-FFF2-40B4-BE49-F238E27FC236}">
                <a16:creationId xmlns:a16="http://schemas.microsoft.com/office/drawing/2014/main" id="{648A6110-DA1C-564F-BCE0-0D18C97E082B}"/>
              </a:ext>
            </a:extLst>
          </p:cNvPr>
          <p:cNvCxnSpPr>
            <a:cxnSpLocks/>
            <a:stCxn id="92" idx="2"/>
            <a:endCxn id="65" idx="0"/>
          </p:cNvCxnSpPr>
          <p:nvPr/>
        </p:nvCxnSpPr>
        <p:spPr>
          <a:xfrm flipH="1">
            <a:off x="3709987" y="1424531"/>
            <a:ext cx="665485" cy="860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56" name="CasellaDiTesto 10">
            <a:extLst>
              <a:ext uri="{FF2B5EF4-FFF2-40B4-BE49-F238E27FC236}">
                <a16:creationId xmlns:a16="http://schemas.microsoft.com/office/drawing/2014/main" id="{60C4931D-FBAC-0F41-8B0F-9E3CF126FD4C}"/>
              </a:ext>
            </a:extLst>
          </p:cNvPr>
          <p:cNvSpPr txBox="1"/>
          <p:nvPr/>
        </p:nvSpPr>
        <p:spPr>
          <a:xfrm>
            <a:off x="6014160" y="95218"/>
            <a:ext cx="6177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bg1"/>
                </a:solidFill>
                <a:latin typeface="+mj-lt"/>
              </a:rPr>
              <a:t>Descrizione del FUNZIONAMENTO</a:t>
            </a:r>
          </a:p>
        </p:txBody>
      </p:sp>
      <p:sp>
        <p:nvSpPr>
          <p:cNvPr id="157" name="CasellaDiTesto 11">
            <a:extLst>
              <a:ext uri="{FF2B5EF4-FFF2-40B4-BE49-F238E27FC236}">
                <a16:creationId xmlns:a16="http://schemas.microsoft.com/office/drawing/2014/main" id="{1E6E63A1-AA2D-9F4D-8208-CBFB96FA6A97}"/>
              </a:ext>
            </a:extLst>
          </p:cNvPr>
          <p:cNvSpPr txBox="1"/>
          <p:nvPr/>
        </p:nvSpPr>
        <p:spPr>
          <a:xfrm>
            <a:off x="7672137" y="986736"/>
            <a:ext cx="410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L’interfaccia </a:t>
            </a:r>
            <a:r>
              <a:rPr lang="it-IT" b="1" dirty="0" err="1">
                <a:solidFill>
                  <a:schemeClr val="bg1"/>
                </a:solidFill>
              </a:rPr>
              <a:t>webb</a:t>
            </a:r>
            <a:r>
              <a:rPr lang="it-IT" b="1" dirty="0">
                <a:solidFill>
                  <a:schemeClr val="bg1"/>
                </a:solidFill>
              </a:rPr>
              <a:t> </a:t>
            </a:r>
            <a:r>
              <a:rPr lang="it-IT" b="1" i="1" dirty="0" err="1">
                <a:solidFill>
                  <a:schemeClr val="bg1"/>
                </a:solidFill>
              </a:rPr>
              <a:t>iTenda</a:t>
            </a:r>
            <a:r>
              <a:rPr lang="it-IT" b="1" i="1" dirty="0">
                <a:solidFill>
                  <a:schemeClr val="bg1"/>
                </a:solidFill>
              </a:rPr>
              <a:t> </a:t>
            </a:r>
            <a:r>
              <a:rPr lang="it-IT" b="1" dirty="0">
                <a:solidFill>
                  <a:schemeClr val="bg1"/>
                </a:solidFill>
              </a:rPr>
              <a:t>è stato realizzata con l’obiettivo di offrire uno strumento per la personalizzazione della propria tenda a rullo </a:t>
            </a:r>
            <a:r>
              <a:rPr lang="it-IT" b="1" dirty="0" err="1">
                <a:solidFill>
                  <a:schemeClr val="bg1"/>
                </a:solidFill>
              </a:rPr>
              <a:t>smart</a:t>
            </a:r>
            <a:r>
              <a:rPr lang="it-IT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58" name="CasellaDiTesto 11">
            <a:extLst>
              <a:ext uri="{FF2B5EF4-FFF2-40B4-BE49-F238E27FC236}">
                <a16:creationId xmlns:a16="http://schemas.microsoft.com/office/drawing/2014/main" id="{FDFFA7BD-A1A0-D74E-83F4-C60DE92D62C6}"/>
              </a:ext>
            </a:extLst>
          </p:cNvPr>
          <p:cNvSpPr txBox="1"/>
          <p:nvPr/>
        </p:nvSpPr>
        <p:spPr>
          <a:xfrm>
            <a:off x="7797867" y="4108093"/>
            <a:ext cx="410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Come è possibile vedere dal grafico, la parte centrale del progetto è la board, che gestisce tutte le impostazioni e comanda l’apertura o chiusura della tenda.</a:t>
            </a:r>
          </a:p>
        </p:txBody>
      </p:sp>
      <p:sp>
        <p:nvSpPr>
          <p:cNvPr id="159" name="CasellaDiTesto 11">
            <a:extLst>
              <a:ext uri="{FF2B5EF4-FFF2-40B4-BE49-F238E27FC236}">
                <a16:creationId xmlns:a16="http://schemas.microsoft.com/office/drawing/2014/main" id="{843FFEB5-84EE-264D-90D1-E1F09F1F691D}"/>
              </a:ext>
            </a:extLst>
          </p:cNvPr>
          <p:cNvSpPr txBox="1"/>
          <p:nvPr/>
        </p:nvSpPr>
        <p:spPr>
          <a:xfrm>
            <a:off x="5413669" y="1744360"/>
            <a:ext cx="410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L’utente autenticato è in grado di modificare a piacimento le impostazioni della tenda, comandarne l’apertura manualmente, visualizzare una statistica sull’utilizzo e visualizzare tutte le operazioni effettuate.</a:t>
            </a:r>
          </a:p>
        </p:txBody>
      </p:sp>
      <p:sp>
        <p:nvSpPr>
          <p:cNvPr id="38" name="Segnaposto data 3">
            <a:extLst>
              <a:ext uri="{FF2B5EF4-FFF2-40B4-BE49-F238E27FC236}">
                <a16:creationId xmlns:a16="http://schemas.microsoft.com/office/drawing/2014/main" id="{89BCC6DD-CE62-0648-8C66-D80A44D74E8B}"/>
              </a:ext>
            </a:extLst>
          </p:cNvPr>
          <p:cNvSpPr txBox="1">
            <a:spLocks/>
          </p:cNvSpPr>
          <p:nvPr/>
        </p:nvSpPr>
        <p:spPr>
          <a:xfrm>
            <a:off x="7639507" y="6156624"/>
            <a:ext cx="32158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it-it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Computer Engineering -- Internet of </a:t>
            </a:r>
            <a:r>
              <a:rPr lang="it-IT" dirty="0" err="1">
                <a:solidFill>
                  <a:schemeClr val="bg1"/>
                </a:solidFill>
              </a:rPr>
              <a:t>Things</a:t>
            </a:r>
            <a:r>
              <a:rPr lang="it-IT" dirty="0">
                <a:solidFill>
                  <a:schemeClr val="bg1"/>
                </a:solidFill>
              </a:rPr>
              <a:t> 2020/21 --  </a:t>
            </a:r>
            <a:r>
              <a:rPr lang="it-IT" dirty="0" err="1">
                <a:solidFill>
                  <a:schemeClr val="bg1"/>
                </a:solidFill>
              </a:rPr>
              <a:t>iTenda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337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359" y="-86409"/>
            <a:ext cx="11029616" cy="1188720"/>
          </a:xfrm>
        </p:spPr>
        <p:txBody>
          <a:bodyPr rtlCol="0">
            <a:normAutofit/>
          </a:bodyPr>
          <a:lstStyle/>
          <a:p>
            <a:pPr rtl="0"/>
            <a:r>
              <a:rPr lang="it" dirty="0">
                <a:solidFill>
                  <a:schemeClr val="bg1"/>
                </a:solidFill>
              </a:rPr>
              <a:t>Strumenti Utilizzati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C8E2284F-032F-4868-AEA2-E161F4D0F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57" y="1225129"/>
            <a:ext cx="5777843" cy="3634486"/>
          </a:xfrm>
        </p:spPr>
        <p:txBody>
          <a:bodyPr anchor="t">
            <a:normAutofit/>
          </a:bodyPr>
          <a:lstStyle/>
          <a:p>
            <a:pPr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Zerynth</a:t>
            </a:r>
            <a:r>
              <a:rPr lang="it-IT" dirty="0">
                <a:solidFill>
                  <a:schemeClr val="bg1"/>
                </a:solidFill>
              </a:rPr>
              <a:t> Framework,</a:t>
            </a:r>
            <a:r>
              <a:rPr lang="en-IT" dirty="0">
                <a:solidFill>
                  <a:schemeClr val="bg1"/>
                </a:solidFill>
              </a:rPr>
              <a:t> è </a:t>
            </a:r>
            <a:r>
              <a:rPr lang="en-GB" b="0" dirty="0" err="1">
                <a:solidFill>
                  <a:schemeClr val="bg1"/>
                </a:solidFill>
              </a:rPr>
              <a:t>un'implementazione</a:t>
            </a:r>
            <a:r>
              <a:rPr lang="en-GB" b="0" dirty="0">
                <a:solidFill>
                  <a:schemeClr val="bg1"/>
                </a:solidFill>
              </a:rPr>
              <a:t> software del </a:t>
            </a:r>
            <a:r>
              <a:rPr lang="en-GB" b="0" dirty="0" err="1">
                <a:solidFill>
                  <a:schemeClr val="bg1"/>
                </a:solidFill>
              </a:rPr>
              <a:t>linguaggio</a:t>
            </a:r>
            <a:r>
              <a:rPr lang="en-GB" b="0" dirty="0">
                <a:solidFill>
                  <a:schemeClr val="bg1"/>
                </a:solidFill>
              </a:rPr>
              <a:t> di </a:t>
            </a:r>
            <a:r>
              <a:rPr lang="en-GB" b="0" dirty="0" err="1">
                <a:solidFill>
                  <a:schemeClr val="bg1"/>
                </a:solidFill>
              </a:rPr>
              <a:t>programmazione</a:t>
            </a:r>
            <a:r>
              <a:rPr lang="en-GB" b="0" dirty="0">
                <a:solidFill>
                  <a:schemeClr val="bg1"/>
                </a:solidFill>
              </a:rPr>
              <a:t> Python per la </a:t>
            </a:r>
            <a:r>
              <a:rPr lang="en-GB" b="0" dirty="0" err="1">
                <a:solidFill>
                  <a:schemeClr val="bg1"/>
                </a:solidFill>
              </a:rPr>
              <a:t>programmazione</a:t>
            </a:r>
            <a:r>
              <a:rPr lang="en-GB" b="0" dirty="0">
                <a:solidFill>
                  <a:schemeClr val="bg1"/>
                </a:solidFill>
              </a:rPr>
              <a:t> di </a:t>
            </a:r>
            <a:r>
              <a:rPr lang="en-GB" b="0" dirty="0" err="1">
                <a:solidFill>
                  <a:schemeClr val="bg1"/>
                </a:solidFill>
              </a:rPr>
              <a:t>microcontrollori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  <a:p>
            <a:pPr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Framework IONIC</a:t>
            </a:r>
            <a:r>
              <a:rPr lang="en-GB" b="0" dirty="0">
                <a:solidFill>
                  <a:schemeClr val="bg1"/>
                </a:solidFill>
              </a:rPr>
              <a:t> un SDK open source </a:t>
            </a:r>
            <a:r>
              <a:rPr lang="en-GB" b="0" dirty="0" err="1">
                <a:solidFill>
                  <a:schemeClr val="bg1"/>
                </a:solidFill>
              </a:rPr>
              <a:t>completo</a:t>
            </a:r>
            <a:r>
              <a:rPr lang="en-GB" b="0" dirty="0">
                <a:solidFill>
                  <a:schemeClr val="bg1"/>
                </a:solidFill>
              </a:rPr>
              <a:t> per lo </a:t>
            </a:r>
            <a:r>
              <a:rPr lang="en-GB" b="0" dirty="0" err="1">
                <a:solidFill>
                  <a:schemeClr val="bg1"/>
                </a:solidFill>
              </a:rPr>
              <a:t>sviluppo</a:t>
            </a:r>
            <a:r>
              <a:rPr lang="en-GB" b="0" dirty="0">
                <a:solidFill>
                  <a:schemeClr val="bg1"/>
                </a:solidFill>
              </a:rPr>
              <a:t> di app </a:t>
            </a:r>
            <a:r>
              <a:rPr lang="en-GB" b="0" dirty="0" err="1">
                <a:solidFill>
                  <a:schemeClr val="bg1"/>
                </a:solidFill>
              </a:rPr>
              <a:t>mobili</a:t>
            </a:r>
            <a:r>
              <a:rPr lang="en-GB" b="0" dirty="0">
                <a:solidFill>
                  <a:schemeClr val="bg1"/>
                </a:solidFill>
              </a:rPr>
              <a:t> </a:t>
            </a:r>
            <a:r>
              <a:rPr lang="en-GB" b="0" dirty="0" err="1">
                <a:solidFill>
                  <a:schemeClr val="bg1"/>
                </a:solidFill>
              </a:rPr>
              <a:t>ibride</a:t>
            </a:r>
            <a:r>
              <a:rPr lang="en-GB" b="0" dirty="0">
                <a:solidFill>
                  <a:schemeClr val="bg1"/>
                </a:solidFill>
              </a:rPr>
              <a:t> </a:t>
            </a:r>
            <a:endParaRPr lang="it-IT" dirty="0">
              <a:solidFill>
                <a:schemeClr val="bg1"/>
              </a:solidFill>
            </a:endParaRPr>
          </a:p>
          <a:p>
            <a:pPr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Elephant</a:t>
            </a:r>
            <a:r>
              <a:rPr lang="it-IT" dirty="0">
                <a:solidFill>
                  <a:schemeClr val="bg1"/>
                </a:solidFill>
              </a:rPr>
              <a:t> SQL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3DEF665-BBCE-4588-8CD3-D08A1B447964}"/>
              </a:ext>
            </a:extLst>
          </p:cNvPr>
          <p:cNvCxnSpPr/>
          <p:nvPr/>
        </p:nvCxnSpPr>
        <p:spPr>
          <a:xfrm>
            <a:off x="453283" y="1110700"/>
            <a:ext cx="1115735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4" name="Picture 12" descr="Zerynth | Connecting Everything">
            <a:extLst>
              <a:ext uri="{FF2B5EF4-FFF2-40B4-BE49-F238E27FC236}">
                <a16:creationId xmlns:a16="http://schemas.microsoft.com/office/drawing/2014/main" id="{15F0EC01-C944-44A0-8C91-F87029A69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200" y="596479"/>
            <a:ext cx="3067050" cy="12573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Segnaposto data 3">
            <a:extLst>
              <a:ext uri="{FF2B5EF4-FFF2-40B4-BE49-F238E27FC236}">
                <a16:creationId xmlns:a16="http://schemas.microsoft.com/office/drawing/2014/main" id="{B496AC36-795C-432E-A515-521EB9194781}"/>
              </a:ext>
            </a:extLst>
          </p:cNvPr>
          <p:cNvSpPr txBox="1">
            <a:spLocks/>
          </p:cNvSpPr>
          <p:nvPr/>
        </p:nvSpPr>
        <p:spPr>
          <a:xfrm>
            <a:off x="7639507" y="6156624"/>
            <a:ext cx="32158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it-it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Computer Engineering -- Internet of </a:t>
            </a:r>
            <a:r>
              <a:rPr lang="it-IT" dirty="0" err="1">
                <a:solidFill>
                  <a:schemeClr val="bg1"/>
                </a:solidFill>
              </a:rPr>
              <a:t>Things</a:t>
            </a:r>
            <a:r>
              <a:rPr lang="it-IT" dirty="0">
                <a:solidFill>
                  <a:schemeClr val="bg1"/>
                </a:solidFill>
              </a:rPr>
              <a:t> 2020/21 --  </a:t>
            </a:r>
            <a:r>
              <a:rPr lang="it-IT" dirty="0" err="1">
                <a:solidFill>
                  <a:schemeClr val="bg1"/>
                </a:solidFill>
              </a:rPr>
              <a:t>iTenda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015872-D36A-764B-B321-108E265DC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200" y="2399320"/>
            <a:ext cx="3067051" cy="172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54D4574B-454D-6545-A9DD-1FB535BE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359" y="-86409"/>
            <a:ext cx="11029616" cy="1188720"/>
          </a:xfrm>
        </p:spPr>
        <p:txBody>
          <a:bodyPr rtlCol="0">
            <a:normAutofit/>
          </a:bodyPr>
          <a:lstStyle/>
          <a:p>
            <a:pPr rtl="0"/>
            <a:r>
              <a:rPr lang="it" dirty="0">
                <a:solidFill>
                  <a:schemeClr val="bg1"/>
                </a:solidFill>
              </a:rPr>
              <a:t>P</a:t>
            </a:r>
            <a:r>
              <a:rPr lang="en-GB" dirty="0">
                <a:solidFill>
                  <a:schemeClr val="bg1"/>
                </a:solidFill>
              </a:rPr>
              <a:t>r</a:t>
            </a:r>
            <a:r>
              <a:rPr lang="it" dirty="0">
                <a:solidFill>
                  <a:schemeClr val="bg1"/>
                </a:solidFill>
              </a:rPr>
              <a:t>odotto finale</a:t>
            </a:r>
          </a:p>
        </p:txBody>
      </p:sp>
      <p:pic>
        <p:nvPicPr>
          <p:cNvPr id="5" name="Video Finale Tesi" descr="Video Finale Tesi">
            <a:hlinkClick r:id="" action="ppaction://media"/>
            <a:extLst>
              <a:ext uri="{FF2B5EF4-FFF2-40B4-BE49-F238E27FC236}">
                <a16:creationId xmlns:a16="http://schemas.microsoft.com/office/drawing/2014/main" id="{7516F2E7-D023-B642-BFE1-6FA74C063C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5256" y="1229206"/>
            <a:ext cx="7821488" cy="4399587"/>
          </a:xfrm>
          <a:prstGeom prst="rect">
            <a:avLst/>
          </a:prstGeom>
        </p:spPr>
      </p:pic>
      <p:sp>
        <p:nvSpPr>
          <p:cNvPr id="6" name="Segnaposto data 3">
            <a:extLst>
              <a:ext uri="{FF2B5EF4-FFF2-40B4-BE49-F238E27FC236}">
                <a16:creationId xmlns:a16="http://schemas.microsoft.com/office/drawing/2014/main" id="{6413614F-5D12-8E4B-A2E7-3058EC3B2871}"/>
              </a:ext>
            </a:extLst>
          </p:cNvPr>
          <p:cNvSpPr txBox="1">
            <a:spLocks/>
          </p:cNvSpPr>
          <p:nvPr/>
        </p:nvSpPr>
        <p:spPr>
          <a:xfrm>
            <a:off x="7639507" y="6156624"/>
            <a:ext cx="32158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it-it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Computer Engineering -- Internet of </a:t>
            </a:r>
            <a:r>
              <a:rPr lang="it-IT" dirty="0" err="1">
                <a:solidFill>
                  <a:schemeClr val="bg1"/>
                </a:solidFill>
              </a:rPr>
              <a:t>Things</a:t>
            </a:r>
            <a:r>
              <a:rPr lang="it-IT" dirty="0">
                <a:solidFill>
                  <a:schemeClr val="bg1"/>
                </a:solidFill>
              </a:rPr>
              <a:t> 2020/21 --  </a:t>
            </a:r>
            <a:r>
              <a:rPr lang="it-IT" dirty="0" err="1">
                <a:solidFill>
                  <a:schemeClr val="bg1"/>
                </a:solidFill>
              </a:rPr>
              <a:t>iTenda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69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14">
            <a:extLst>
              <a:ext uri="{FF2B5EF4-FFF2-40B4-BE49-F238E27FC236}">
                <a16:creationId xmlns:a16="http://schemas.microsoft.com/office/drawing/2014/main" id="{2F184ACA-A893-BC4D-B4AE-0C1DECBA2719}"/>
              </a:ext>
            </a:extLst>
          </p:cNvPr>
          <p:cNvSpPr txBox="1"/>
          <p:nvPr/>
        </p:nvSpPr>
        <p:spPr>
          <a:xfrm>
            <a:off x="1346206" y="2280943"/>
            <a:ext cx="949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GRAZIE </a:t>
            </a:r>
            <a:r>
              <a:rPr lang="it-IT" sz="6000" dirty="0">
                <a:solidFill>
                  <a:prstClr val="white"/>
                </a:solidFill>
                <a:latin typeface="Calibri Light" panose="020F0302020204030204"/>
              </a:rPr>
              <a:t>PER L’ATTENZIONE</a:t>
            </a:r>
            <a:endParaRPr kumimoji="0" lang="it-IT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4" name="CasellaDiTesto 12">
            <a:extLst>
              <a:ext uri="{FF2B5EF4-FFF2-40B4-BE49-F238E27FC236}">
                <a16:creationId xmlns:a16="http://schemas.microsoft.com/office/drawing/2014/main" id="{52434206-B172-0D4E-BA25-D4FBD7CBEB77}"/>
              </a:ext>
            </a:extLst>
          </p:cNvPr>
          <p:cNvSpPr txBox="1"/>
          <p:nvPr/>
        </p:nvSpPr>
        <p:spPr>
          <a:xfrm>
            <a:off x="7462777" y="4245538"/>
            <a:ext cx="40961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b="1" i="1" dirty="0">
                <a:solidFill>
                  <a:schemeClr val="bg1"/>
                </a:solidFill>
              </a:rPr>
              <a:t>Il nostro tempo è limitato, per cui non lo dobbiamo sprecare vivendo la vita di qualcun altro. Non facciamoci intrappolare dai dogmi, che vuol dire vivere seguendo i risultati del pensiero di altre persone. Non lasciamo che il rumore delle opinioni altrui </a:t>
            </a:r>
            <a:r>
              <a:rPr lang="it-IT" b="1" i="1" dirty="0" err="1">
                <a:solidFill>
                  <a:schemeClr val="bg1"/>
                </a:solidFill>
              </a:rPr>
              <a:t>o!uschi</a:t>
            </a:r>
            <a:r>
              <a:rPr lang="it-IT" b="1" i="1" dirty="0">
                <a:solidFill>
                  <a:schemeClr val="bg1"/>
                </a:solidFill>
              </a:rPr>
              <a:t> la nostra voce interiore. E, cosa </a:t>
            </a:r>
            <a:r>
              <a:rPr lang="it-IT" b="1" i="1" dirty="0" err="1">
                <a:solidFill>
                  <a:schemeClr val="bg1"/>
                </a:solidFill>
              </a:rPr>
              <a:t>piu</a:t>
            </a:r>
            <a:r>
              <a:rPr lang="it-IT" b="1" i="1" dirty="0">
                <a:solidFill>
                  <a:schemeClr val="bg1"/>
                </a:solidFill>
              </a:rPr>
              <a:t>̀ importante di tutte, dobbiamo avere il coraggio di seguire il nostro cuore e la nostra intuizione. In qualche modo, essi sanno che cosa vogliamo realmente diventare. Tutto il resto è secondario</a:t>
            </a:r>
          </a:p>
          <a:p>
            <a:pPr algn="r"/>
            <a:r>
              <a:rPr lang="it-IT" b="1" dirty="0">
                <a:solidFill>
                  <a:schemeClr val="bg1"/>
                </a:solidFill>
              </a:rPr>
              <a:t>(Steve Jobs). </a:t>
            </a:r>
            <a:endParaRPr lang="it-IT" sz="1600" b="1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67727605"/>
      </p:ext>
    </p:extLst>
  </p:cSld>
  <p:clrMapOvr>
    <a:masterClrMapping/>
  </p:clrMapOvr>
</p:sld>
</file>

<file path=ppt/theme/theme1.xml><?xml version="1.0" encoding="utf-8"?>
<a:theme xmlns:a="http://schemas.openxmlformats.org/drawingml/2006/main" name="ChitchatVTI">
  <a:themeElements>
    <a:clrScheme name="Violet2">
      <a:dk1>
        <a:srgbClr val="000000"/>
      </a:dk1>
      <a:lt1>
        <a:srgbClr val="FFFFFF"/>
      </a:lt1>
      <a:dk2>
        <a:srgbClr val="351835"/>
      </a:dk2>
      <a:lt2>
        <a:srgbClr val="F3F0F3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A6A9B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</TotalTime>
  <Words>816</Words>
  <Application>Microsoft Macintosh PowerPoint</Application>
  <PresentationFormat>Widescreen</PresentationFormat>
  <Paragraphs>61</Paragraphs>
  <Slides>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The Hand</vt:lpstr>
      <vt:lpstr>The Serif Hand</vt:lpstr>
      <vt:lpstr>ChitchatVTI</vt:lpstr>
      <vt:lpstr>UNIVERSITA’ DEGLI STUDI DI sALERNO</vt:lpstr>
      <vt:lpstr>PowerPoint Presentation</vt:lpstr>
      <vt:lpstr>Strumenti Utilizzati</vt:lpstr>
      <vt:lpstr>Prodotto finale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UNIVERSITA’ DEGLI STUDI DI sALERNO</dc:title>
  <dc:creator>FERDINANDO SICA</dc:creator>
  <cp:lastModifiedBy>FERDINANDO SICA</cp:lastModifiedBy>
  <cp:revision>15</cp:revision>
  <dcterms:created xsi:type="dcterms:W3CDTF">2021-09-08T09:34:25Z</dcterms:created>
  <dcterms:modified xsi:type="dcterms:W3CDTF">2021-09-27T10:36:45Z</dcterms:modified>
</cp:coreProperties>
</file>

<file path=docProps/thumbnail.jpeg>
</file>